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9" r:id="rId2"/>
    <p:sldId id="258" r:id="rId3"/>
    <p:sldId id="359" r:id="rId4"/>
    <p:sldId id="369" r:id="rId5"/>
    <p:sldId id="373" r:id="rId6"/>
    <p:sldId id="374" r:id="rId7"/>
    <p:sldId id="375" r:id="rId8"/>
    <p:sldId id="399" r:id="rId9"/>
    <p:sldId id="400" r:id="rId10"/>
    <p:sldId id="370" r:id="rId11"/>
    <p:sldId id="371" r:id="rId12"/>
    <p:sldId id="372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72" r:id="rId55"/>
    <p:sldId id="473" r:id="rId56"/>
    <p:sldId id="474" r:id="rId57"/>
    <p:sldId id="420" r:id="rId58"/>
    <p:sldId id="379" r:id="rId59"/>
    <p:sldId id="383" r:id="rId60"/>
    <p:sldId id="378" r:id="rId61"/>
    <p:sldId id="377" r:id="rId62"/>
    <p:sldId id="380" r:id="rId63"/>
    <p:sldId id="381" r:id="rId64"/>
    <p:sldId id="382" r:id="rId65"/>
    <p:sldId id="387" r:id="rId66"/>
    <p:sldId id="388" r:id="rId67"/>
    <p:sldId id="441" r:id="rId68"/>
    <p:sldId id="442" r:id="rId69"/>
    <p:sldId id="444" r:id="rId70"/>
    <p:sldId id="445" r:id="rId71"/>
    <p:sldId id="446" r:id="rId72"/>
    <p:sldId id="447" r:id="rId73"/>
    <p:sldId id="448" r:id="rId74"/>
    <p:sldId id="394" r:id="rId75"/>
    <p:sldId id="384" r:id="rId76"/>
    <p:sldId id="385" r:id="rId77"/>
    <p:sldId id="386" r:id="rId78"/>
    <p:sldId id="389" r:id="rId79"/>
    <p:sldId id="390" r:id="rId80"/>
    <p:sldId id="421" r:id="rId81"/>
    <p:sldId id="422" r:id="rId82"/>
    <p:sldId id="423" r:id="rId83"/>
    <p:sldId id="424" r:id="rId84"/>
    <p:sldId id="391" r:id="rId85"/>
    <p:sldId id="392" r:id="rId86"/>
    <p:sldId id="393" r:id="rId87"/>
    <p:sldId id="425" r:id="rId88"/>
    <p:sldId id="426" r:id="rId89"/>
    <p:sldId id="427" r:id="rId90"/>
    <p:sldId id="428" r:id="rId91"/>
    <p:sldId id="429" r:id="rId92"/>
    <p:sldId id="430" r:id="rId93"/>
    <p:sldId id="431" r:id="rId94"/>
    <p:sldId id="432" r:id="rId95"/>
    <p:sldId id="433" r:id="rId96"/>
    <p:sldId id="434" r:id="rId97"/>
    <p:sldId id="435" r:id="rId98"/>
    <p:sldId id="436" r:id="rId99"/>
    <p:sldId id="437" r:id="rId100"/>
    <p:sldId id="438" r:id="rId101"/>
    <p:sldId id="439" r:id="rId102"/>
    <p:sldId id="440" r:id="rId10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CCCC"/>
    <a:srgbClr val="F7F7F7"/>
    <a:srgbClr val="F7FFFC"/>
    <a:srgbClr val="AF3B40"/>
    <a:srgbClr val="C5FFE8"/>
    <a:srgbClr val="DB1F27"/>
    <a:srgbClr val="0064B5"/>
    <a:srgbClr val="F8991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3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0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09606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7140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85249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8279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1500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04829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89029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04957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89688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58126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39777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5AE5-E495-4913-B643-A95A6AFABB00}" type="datetimeFigureOut">
              <a:rPr kumimoji="1" lang="ja-JP" altLang="en-US" smtClean="0"/>
              <a:pPr/>
              <a:t>2022/6/27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7969B0-9AAB-4EBF-AF99-17A470D83F03}"/>
              </a:ext>
            </a:extLst>
          </p:cNvPr>
          <p:cNvSpPr txBox="1"/>
          <p:nvPr/>
        </p:nvSpPr>
        <p:spPr>
          <a:xfrm rot="18771082">
            <a:off x="2371661" y="3320685"/>
            <a:ext cx="59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Credo Systemz</a:t>
            </a:r>
            <a:endParaRPr lang="en-IN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40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310743" cy="6858000"/>
          </a:xfrm>
          <a:prstGeom prst="rect">
            <a:avLst/>
          </a:prstGeom>
          <a:solidFill>
            <a:srgbClr val="002060"/>
          </a:solidFill>
          <a:ln>
            <a:solidFill>
              <a:srgbClr val="F89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5523" y="2398836"/>
            <a:ext cx="624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smtClean="0">
                <a:solidFill>
                  <a:srgbClr val="0064B5"/>
                </a:solidFill>
              </a:rPr>
              <a:t>CSS - Training</a:t>
            </a:r>
            <a:endParaRPr lang="en-US" altLang="ja-JP" sz="5400" b="1" dirty="0">
              <a:solidFill>
                <a:srgbClr val="0064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27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 Basic Selectors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6947" y="837564"/>
            <a:ext cx="67795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 CSS selector selects the HTML element(s) which we want to style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3251" y="1303153"/>
            <a:ext cx="936284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Types of Selectors: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CSS element Selector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CSS id Selector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CSS class Selector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CSS Universal Selector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CSS Grouping Selector</a:t>
            </a:r>
          </a:p>
          <a:p>
            <a:pPr marL="285750" indent="-285750">
              <a:lnSpc>
                <a:spcPct val="150000"/>
              </a:lnSpc>
            </a:pP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975" y="1766888"/>
            <a:ext cx="10306050" cy="4033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8213" y="1776413"/>
            <a:ext cx="10315575" cy="408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3450" y="1766888"/>
            <a:ext cx="10325100" cy="4437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Selectors</a:t>
            </a:r>
          </a:p>
        </p:txBody>
      </p:sp>
      <p:sp>
        <p:nvSpPr>
          <p:cNvPr id="8" name="Rectangle 7"/>
          <p:cNvSpPr/>
          <p:nvPr/>
        </p:nvSpPr>
        <p:spPr>
          <a:xfrm>
            <a:off x="376383" y="802821"/>
            <a:ext cx="93628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CSS element Selector: </a:t>
            </a:r>
            <a:r>
              <a:rPr lang="en-US" dirty="0" smtClean="0"/>
              <a:t>- The element selector selects HTML elements based on the element name</a:t>
            </a:r>
            <a:endParaRPr lang="en-US" b="1" u="sng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IN" dirty="0" smtClean="0"/>
          </a:p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CSS id Selector </a:t>
            </a:r>
            <a:r>
              <a:rPr lang="en-US" dirty="0" smtClean="0"/>
              <a:t>- id selector uses the id attribute of an HTML element to select a specific element</a:t>
            </a:r>
            <a:endParaRPr lang="en-US" b="1" u="sng" dirty="0" smtClean="0"/>
          </a:p>
          <a:p>
            <a:pPr marL="285750" indent="-285750">
              <a:lnSpc>
                <a:spcPct val="150000"/>
              </a:lnSpc>
            </a:pPr>
            <a:endParaRPr lang="en-US" b="1" u="sng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CSS class Selector</a:t>
            </a:r>
            <a:r>
              <a:rPr lang="en-US" dirty="0" smtClean="0"/>
              <a:t> - Class selector selects HTML elements with a specific class attribute</a:t>
            </a:r>
            <a:endParaRPr lang="en-US" b="1" u="sng" dirty="0" smtClean="0"/>
          </a:p>
          <a:p>
            <a:pPr marL="285750" indent="-285750">
              <a:lnSpc>
                <a:spcPct val="150000"/>
              </a:lnSpc>
            </a:pPr>
            <a:endParaRPr lang="en-US" b="1" u="sn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457307" y="1293961"/>
            <a:ext cx="3597108" cy="103517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dk1"/>
                </a:solidFill>
              </a:rPr>
              <a:t>p {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  text-align: center;</a:t>
            </a:r>
          </a:p>
          <a:p>
            <a:r>
              <a:rPr lang="en-US" sz="1600" dirty="0" smtClean="0">
                <a:solidFill>
                  <a:schemeClr val="dk1"/>
                </a:solidFill>
              </a:rPr>
              <a:t>  color: red;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454431" y="2990489"/>
            <a:ext cx="3597108" cy="103517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 smtClean="0">
                <a:solidFill>
                  <a:schemeClr val="dk1"/>
                </a:solidFill>
              </a:rPr>
              <a:t>#</a:t>
            </a:r>
            <a:r>
              <a:rPr lang="es-ES" sz="1600" dirty="0" err="1" smtClean="0">
                <a:solidFill>
                  <a:schemeClr val="dk1"/>
                </a:solidFill>
              </a:rPr>
              <a:t>textBoxName</a:t>
            </a:r>
            <a:r>
              <a:rPr lang="es-ES" sz="1600" dirty="0" smtClean="0">
                <a:solidFill>
                  <a:schemeClr val="dk1"/>
                </a:solidFill>
              </a:rPr>
              <a:t>{</a:t>
            </a:r>
            <a:br>
              <a:rPr lang="es-ES" sz="1600" dirty="0" smtClean="0">
                <a:solidFill>
                  <a:schemeClr val="dk1"/>
                </a:solidFill>
              </a:rPr>
            </a:br>
            <a:r>
              <a:rPr lang="es-ES" sz="1600" dirty="0" smtClean="0">
                <a:solidFill>
                  <a:schemeClr val="dk1"/>
                </a:solidFill>
              </a:rPr>
              <a:t>  </a:t>
            </a:r>
            <a:r>
              <a:rPr lang="es-ES" sz="1600" dirty="0" err="1" smtClean="0">
                <a:solidFill>
                  <a:schemeClr val="dk1"/>
                </a:solidFill>
              </a:rPr>
              <a:t>text-align</a:t>
            </a:r>
            <a:r>
              <a:rPr lang="es-ES" sz="1600" dirty="0" smtClean="0">
                <a:solidFill>
                  <a:schemeClr val="dk1"/>
                </a:solidFill>
              </a:rPr>
              <a:t>: center;</a:t>
            </a:r>
            <a:br>
              <a:rPr lang="es-ES" sz="1600" dirty="0" smtClean="0">
                <a:solidFill>
                  <a:schemeClr val="dk1"/>
                </a:solidFill>
              </a:rPr>
            </a:br>
            <a:r>
              <a:rPr lang="es-ES" sz="1600" dirty="0" smtClean="0">
                <a:solidFill>
                  <a:schemeClr val="dk1"/>
                </a:solidFill>
              </a:rPr>
              <a:t>  color: red;</a:t>
            </a:r>
            <a:br>
              <a:rPr lang="es-ES" sz="1600" dirty="0" smtClean="0">
                <a:solidFill>
                  <a:schemeClr val="dk1"/>
                </a:solidFill>
              </a:rPr>
            </a:br>
            <a:r>
              <a:rPr lang="es-ES" sz="1600" dirty="0" smtClean="0">
                <a:solidFill>
                  <a:schemeClr val="dk1"/>
                </a:solidFill>
              </a:rPr>
              <a:t>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460182" y="4626633"/>
            <a:ext cx="3597108" cy="103517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 smtClean="0">
                <a:solidFill>
                  <a:schemeClr val="dk1"/>
                </a:solidFill>
              </a:rPr>
              <a:t>.portal {</a:t>
            </a:r>
            <a:br>
              <a:rPr lang="es-ES" sz="1600" dirty="0" smtClean="0">
                <a:solidFill>
                  <a:schemeClr val="dk1"/>
                </a:solidFill>
              </a:rPr>
            </a:br>
            <a:r>
              <a:rPr lang="es-ES" sz="1600" dirty="0" smtClean="0">
                <a:solidFill>
                  <a:schemeClr val="dk1"/>
                </a:solidFill>
              </a:rPr>
              <a:t>  </a:t>
            </a:r>
            <a:r>
              <a:rPr lang="es-ES" sz="1600" dirty="0" err="1" smtClean="0">
                <a:solidFill>
                  <a:schemeClr val="dk1"/>
                </a:solidFill>
              </a:rPr>
              <a:t>text-align</a:t>
            </a:r>
            <a:r>
              <a:rPr lang="es-ES" sz="1600" dirty="0" smtClean="0">
                <a:solidFill>
                  <a:schemeClr val="dk1"/>
                </a:solidFill>
              </a:rPr>
              <a:t>: center;</a:t>
            </a:r>
            <a:br>
              <a:rPr lang="es-ES" sz="1600" dirty="0" smtClean="0">
                <a:solidFill>
                  <a:schemeClr val="dk1"/>
                </a:solidFill>
              </a:rPr>
            </a:br>
            <a:r>
              <a:rPr lang="es-ES" sz="1600" dirty="0" smtClean="0">
                <a:solidFill>
                  <a:schemeClr val="dk1"/>
                </a:solidFill>
              </a:rPr>
              <a:t>  color: </a:t>
            </a:r>
            <a:r>
              <a:rPr lang="es-ES" sz="1600" dirty="0" err="1" smtClean="0">
                <a:solidFill>
                  <a:schemeClr val="dk1"/>
                </a:solidFill>
              </a:rPr>
              <a:t>black</a:t>
            </a:r>
            <a:r>
              <a:rPr lang="es-ES" sz="1600" dirty="0" smtClean="0">
                <a:solidFill>
                  <a:schemeClr val="dk1"/>
                </a:solidFill>
              </a:rPr>
              <a:t>;</a:t>
            </a:r>
            <a:br>
              <a:rPr lang="es-ES" sz="1600" dirty="0" smtClean="0">
                <a:solidFill>
                  <a:schemeClr val="dk1"/>
                </a:solidFill>
              </a:rPr>
            </a:br>
            <a:r>
              <a:rPr lang="es-ES" sz="1600" dirty="0" smtClean="0">
                <a:solidFill>
                  <a:schemeClr val="dk1"/>
                </a:solidFill>
              </a:rPr>
              <a:t>}</a:t>
            </a:r>
            <a:endParaRPr lang="en-US" sz="1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Selectors</a:t>
            </a:r>
          </a:p>
        </p:txBody>
      </p:sp>
      <p:sp>
        <p:nvSpPr>
          <p:cNvPr id="8" name="Rectangle 7"/>
          <p:cNvSpPr/>
          <p:nvPr/>
        </p:nvSpPr>
        <p:spPr>
          <a:xfrm>
            <a:off x="376383" y="802821"/>
            <a:ext cx="936284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CSS Universal Selector:</a:t>
            </a:r>
            <a:r>
              <a:rPr lang="en-US" dirty="0" smtClean="0"/>
              <a:t> -  </a:t>
            </a:r>
            <a:r>
              <a:rPr lang="en-US" sz="1600" dirty="0" smtClean="0"/>
              <a:t>CSS rule below will affect every HTML element on the page</a:t>
            </a: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IN" b="1" u="sng" dirty="0" smtClean="0"/>
          </a:p>
          <a:p>
            <a:pPr marL="285750" indent="-285750">
              <a:lnSpc>
                <a:spcPct val="150000"/>
              </a:lnSpc>
            </a:pPr>
            <a:endParaRPr lang="en-IN" b="1" u="sng" dirty="0" smtClean="0"/>
          </a:p>
          <a:p>
            <a:pPr marL="285750" indent="-285750">
              <a:lnSpc>
                <a:spcPct val="150000"/>
              </a:lnSpc>
            </a:pPr>
            <a:endParaRPr lang="en-IN" b="1" u="sng" dirty="0" smtClean="0"/>
          </a:p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CSS Grouping Selector</a:t>
            </a:r>
          </a:p>
          <a:p>
            <a:pPr marL="285750" indent="-285750">
              <a:lnSpc>
                <a:spcPct val="150000"/>
              </a:lnSpc>
            </a:pPr>
            <a:endParaRPr lang="en-US" b="1" u="sng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b="1" u="sn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457307" y="1293961"/>
            <a:ext cx="3597108" cy="103517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dk1"/>
                </a:solidFill>
              </a:rPr>
              <a:t>* {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  text-align: center;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  color: blue;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437178" y="3131389"/>
            <a:ext cx="3597108" cy="304512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 smtClean="0">
                <a:solidFill>
                  <a:schemeClr val="dk1"/>
                </a:solidFill>
              </a:rPr>
              <a:t>h1 {</a:t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>  </a:t>
            </a:r>
            <a:r>
              <a:rPr lang="es-ES" sz="1400" dirty="0" err="1" smtClean="0">
                <a:solidFill>
                  <a:schemeClr val="dk1"/>
                </a:solidFill>
              </a:rPr>
              <a:t>text-align</a:t>
            </a:r>
            <a:r>
              <a:rPr lang="es-ES" sz="1400" dirty="0" smtClean="0">
                <a:solidFill>
                  <a:schemeClr val="dk1"/>
                </a:solidFill>
              </a:rPr>
              <a:t>: center;</a:t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>  color: red;</a:t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>}</a:t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/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>h2 {</a:t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>  </a:t>
            </a:r>
            <a:r>
              <a:rPr lang="es-ES" sz="1400" dirty="0" err="1" smtClean="0">
                <a:solidFill>
                  <a:schemeClr val="dk1"/>
                </a:solidFill>
              </a:rPr>
              <a:t>text-align</a:t>
            </a:r>
            <a:r>
              <a:rPr lang="es-ES" sz="1400" dirty="0" smtClean="0">
                <a:solidFill>
                  <a:schemeClr val="dk1"/>
                </a:solidFill>
              </a:rPr>
              <a:t>: center;</a:t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>  color: red;</a:t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>}</a:t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/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>p {</a:t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>  </a:t>
            </a:r>
            <a:r>
              <a:rPr lang="es-ES" sz="1400" dirty="0" err="1" smtClean="0">
                <a:solidFill>
                  <a:schemeClr val="dk1"/>
                </a:solidFill>
              </a:rPr>
              <a:t>text-align</a:t>
            </a:r>
            <a:r>
              <a:rPr lang="es-ES" sz="1400" dirty="0" smtClean="0">
                <a:solidFill>
                  <a:schemeClr val="dk1"/>
                </a:solidFill>
              </a:rPr>
              <a:t>: center;</a:t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>  color: red;</a:t>
            </a:r>
            <a:br>
              <a:rPr lang="es-ES" sz="1400" dirty="0" smtClean="0">
                <a:solidFill>
                  <a:schemeClr val="dk1"/>
                </a:solidFill>
              </a:rPr>
            </a:br>
            <a:r>
              <a:rPr lang="es-ES" sz="1400" dirty="0" smtClean="0">
                <a:solidFill>
                  <a:schemeClr val="dk1"/>
                </a:solidFill>
              </a:rPr>
              <a:t>}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7372817" y="3775493"/>
            <a:ext cx="3597108" cy="133134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dk1"/>
                </a:solidFill>
              </a:rPr>
              <a:t>h1, h2, p {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  text-align: center;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  color: red;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4856672" y="4123426"/>
            <a:ext cx="1871932" cy="448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CSS Selector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Combinators</a:t>
            </a:r>
            <a:r>
              <a:rPr lang="en-US" dirty="0" smtClean="0"/>
              <a:t> Selector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Descendant Selector</a:t>
            </a:r>
          </a:p>
          <a:p>
            <a:pPr lvl="1"/>
            <a:r>
              <a:rPr lang="en-US" dirty="0" smtClean="0"/>
              <a:t>Direct Child Selector</a:t>
            </a:r>
          </a:p>
          <a:p>
            <a:pPr lvl="1"/>
            <a:r>
              <a:rPr lang="en-US" dirty="0" smtClean="0"/>
              <a:t>Adjacent sibling Selector</a:t>
            </a:r>
          </a:p>
          <a:p>
            <a:pPr lvl="1"/>
            <a:r>
              <a:rPr lang="en-US" dirty="0" smtClean="0"/>
              <a:t>General sibling Selectors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Combinators</a:t>
            </a:r>
            <a:r>
              <a:rPr lang="en-US" dirty="0" smtClean="0"/>
              <a:t> – Descendant Selector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5670" y="1812562"/>
            <a:ext cx="5040659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Combinators</a:t>
            </a:r>
            <a:r>
              <a:rPr lang="en-US" dirty="0" smtClean="0"/>
              <a:t> – Direct Child Selector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86125" y="2377281"/>
            <a:ext cx="56197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Combinators</a:t>
            </a:r>
            <a:r>
              <a:rPr lang="en-US" dirty="0" smtClean="0"/>
              <a:t> – Adjacent Sibling Selector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09962" y="2539206"/>
            <a:ext cx="51720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Combinators</a:t>
            </a:r>
            <a:r>
              <a:rPr lang="en-US" dirty="0" smtClean="0"/>
              <a:t> – General Sibling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7227" y="2560048"/>
            <a:ext cx="549592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CSS Selector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 Selectors</a:t>
            </a:r>
          </a:p>
          <a:p>
            <a:pPr lvl="1"/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9377" y="1767840"/>
            <a:ext cx="44481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A[</a:t>
            </a:r>
            <a:r>
              <a:rPr lang="en-US" dirty="0" err="1" smtClean="0"/>
              <a:t>attr</a:t>
            </a:r>
            <a:r>
              <a:rPr lang="en-US" dirty="0" smtClean="0"/>
              <a:t>] – targeting attribute 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319462" y="2024856"/>
            <a:ext cx="555307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334401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321126" y="965455"/>
            <a:ext cx="109913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/>
              <a:t>CSS Introduction</a:t>
            </a:r>
            <a:endParaRPr lang="en-US" altLang="ja-JP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/>
              <a:t>CSS Syntax understanding</a:t>
            </a:r>
            <a:endParaRPr lang="en-US" altLang="ja-JP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/>
              <a:t>CSS Selectors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/>
              <a:t>Different Ways of Applying CSS in HTML</a:t>
            </a:r>
            <a:endParaRPr lang="en-US" altLang="ja-JP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/>
              <a:t>CSS Properties – Deep Dive</a:t>
            </a:r>
            <a:endParaRPr lang="en-US" altLang="ja-JP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/>
              <a:t>Building Various Navigation List</a:t>
            </a:r>
            <a:endParaRPr lang="en-US" altLang="ja-JP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/>
              <a:t>Styling HTML Forms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xmlns="" val="1328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A[</a:t>
            </a:r>
            <a:r>
              <a:rPr lang="en-US" dirty="0" err="1" smtClean="0"/>
              <a:t>attr</a:t>
            </a:r>
            <a:r>
              <a:rPr lang="en-US" dirty="0" smtClean="0"/>
              <a:t>=</a:t>
            </a:r>
            <a:r>
              <a:rPr lang="en-US" dirty="0" err="1" smtClean="0"/>
              <a:t>val</a:t>
            </a:r>
            <a:r>
              <a:rPr lang="en-US" dirty="0" smtClean="0"/>
              <a:t>] – matching value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76549" y="2155349"/>
            <a:ext cx="8177348" cy="437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A[</a:t>
            </a:r>
            <a:r>
              <a:rPr lang="en-US" dirty="0" err="1" smtClean="0"/>
              <a:t>attr</a:t>
            </a:r>
            <a:r>
              <a:rPr lang="en-US" dirty="0" smtClean="0"/>
              <a:t>=^</a:t>
            </a:r>
            <a:r>
              <a:rPr lang="en-US" dirty="0" err="1" smtClean="0"/>
              <a:t>val</a:t>
            </a:r>
            <a:r>
              <a:rPr lang="en-US" dirty="0" smtClean="0"/>
              <a:t>] – should start with this value</a:t>
            </a:r>
            <a:endParaRPr 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9590" y="1982401"/>
            <a:ext cx="10010775" cy="441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A[</a:t>
            </a:r>
            <a:r>
              <a:rPr lang="en-US" dirty="0" err="1" smtClean="0"/>
              <a:t>attr</a:t>
            </a:r>
            <a:r>
              <a:rPr lang="en-US" dirty="0" smtClean="0"/>
              <a:t>=|</a:t>
            </a:r>
            <a:r>
              <a:rPr lang="en-US" dirty="0" err="1" smtClean="0"/>
              <a:t>val</a:t>
            </a:r>
            <a:r>
              <a:rPr lang="en-US" dirty="0" smtClean="0"/>
              <a:t>] – value should have </a:t>
            </a:r>
            <a:r>
              <a:rPr lang="en-US" dirty="0" err="1" smtClean="0"/>
              <a:t>hypen</a:t>
            </a:r>
            <a:r>
              <a:rPr lang="en-US" dirty="0" smtClean="0"/>
              <a:t> after that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28438" y="1988253"/>
            <a:ext cx="10602007" cy="433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A[</a:t>
            </a:r>
            <a:r>
              <a:rPr lang="en-US" dirty="0" err="1" smtClean="0"/>
              <a:t>attr</a:t>
            </a:r>
            <a:r>
              <a:rPr lang="en-US" dirty="0" smtClean="0"/>
              <a:t>=$</a:t>
            </a:r>
            <a:r>
              <a:rPr lang="en-US" dirty="0" err="1" smtClean="0"/>
              <a:t>val</a:t>
            </a:r>
            <a:r>
              <a:rPr lang="en-US" dirty="0" smtClean="0"/>
              <a:t>] – value end with this value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5666" y="1893274"/>
            <a:ext cx="10241007" cy="4389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A[</a:t>
            </a:r>
            <a:r>
              <a:rPr lang="en-US" dirty="0" err="1" smtClean="0"/>
              <a:t>attr</a:t>
            </a:r>
            <a:r>
              <a:rPr lang="en-US" dirty="0" smtClean="0"/>
              <a:t>=*</a:t>
            </a:r>
            <a:r>
              <a:rPr lang="en-US" dirty="0" err="1" smtClean="0"/>
              <a:t>val</a:t>
            </a:r>
            <a:r>
              <a:rPr lang="en-US" dirty="0" smtClean="0"/>
              <a:t>] – match with value anywhere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97664" y="1737360"/>
            <a:ext cx="7956233" cy="465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A[</a:t>
            </a:r>
            <a:r>
              <a:rPr lang="en-US" dirty="0" err="1" smtClean="0"/>
              <a:t>attr</a:t>
            </a:r>
            <a:r>
              <a:rPr lang="en-US" dirty="0" smtClean="0"/>
              <a:t>=~</a:t>
            </a:r>
            <a:r>
              <a:rPr lang="en-US" dirty="0" err="1" smtClean="0"/>
              <a:t>val</a:t>
            </a:r>
            <a:r>
              <a:rPr lang="en-US" dirty="0" smtClean="0"/>
              <a:t>] – similar like * but space should be there between word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8902" y="1904183"/>
            <a:ext cx="6936377" cy="422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Classes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PseudoClass:first</a:t>
            </a:r>
            <a:r>
              <a:rPr lang="en-US" dirty="0" smtClean="0"/>
              <a:t>-child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14052" y="2201885"/>
            <a:ext cx="11298828" cy="3519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PseudoClass:last</a:t>
            </a:r>
            <a:r>
              <a:rPr lang="en-US" dirty="0" smtClean="0"/>
              <a:t>-child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648274"/>
            <a:ext cx="120205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PseudoClass:nth</a:t>
            </a:r>
            <a:r>
              <a:rPr lang="en-US" dirty="0" smtClean="0"/>
              <a:t>-child()-to target element in sequence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7715" y="1717198"/>
            <a:ext cx="6183086" cy="2528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4493" y="1751921"/>
            <a:ext cx="5307874" cy="250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5943" y="4611189"/>
            <a:ext cx="4708344" cy="188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472" y="4908176"/>
            <a:ext cx="3848828" cy="129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21685" y="5060640"/>
            <a:ext cx="28575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334401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What is CSS?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7714" y="978967"/>
            <a:ext cx="88909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50"/>
              <a:buFont typeface="Arial" pitchFamily="34" charset="0"/>
              <a:buChar char="•"/>
            </a:pPr>
            <a:r>
              <a:rPr lang="en-US" altLang="ja-JP" dirty="0" smtClean="0"/>
              <a:t>CSS stands for Cascading Style Sheets.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50"/>
              <a:buFont typeface="Arial" pitchFamily="34" charset="0"/>
              <a:buChar char="•"/>
            </a:pPr>
            <a:r>
              <a:rPr lang="en-US" altLang="ja-JP" dirty="0" smtClean="0"/>
              <a:t>It is used to style HTML documents to make it good looking.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50"/>
              <a:buFont typeface="Arial" pitchFamily="34" charset="0"/>
              <a:buChar char="•"/>
            </a:pPr>
            <a:r>
              <a:rPr lang="en-US" altLang="ja-JP" dirty="0" smtClean="0"/>
              <a:t>Turn ordinary black &amp; white page into colorful one.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50"/>
              <a:buFont typeface="Arial" pitchFamily="34" charset="0"/>
              <a:buChar char="•"/>
            </a:pPr>
            <a:r>
              <a:rPr lang="en-US" altLang="ja-JP" dirty="0" smtClean="0"/>
              <a:t>Can make webpage as a Responsive one.</a:t>
            </a:r>
            <a:endParaRPr lang="en-US" altLang="ja-JP" dirty="0"/>
          </a:p>
        </p:txBody>
      </p:sp>
      <p:pic>
        <p:nvPicPr>
          <p:cNvPr id="10" name="Picture 9" descr="difference-between-a-website-and-web-ap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87" y="2716746"/>
            <a:ext cx="6735146" cy="35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8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PseudoClass:nth</a:t>
            </a:r>
            <a:r>
              <a:rPr lang="en-US" dirty="0" smtClean="0"/>
              <a:t>-last-child()-to target element from last in sequence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8549" y="2070191"/>
            <a:ext cx="4158480" cy="136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8366" y="1943371"/>
            <a:ext cx="3949065" cy="151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nth-of-type() – any type but it will concentrate on particular element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0160" y="1671366"/>
            <a:ext cx="96393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nth-of-type() – without child as well it will target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4464" y="2216196"/>
            <a:ext cx="32385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2658" y="2318522"/>
            <a:ext cx="306705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nth-last-of-type() – without child as well it will target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5439" y="2138091"/>
            <a:ext cx="28765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9984" y="2102441"/>
            <a:ext cx="34385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only-child() - only that particular child only (only one child)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096" y="2299607"/>
            <a:ext cx="19907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only-of-type()- only that particular tag one time is there but other tag we can have it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1483" y="2082164"/>
            <a:ext cx="3747271" cy="1784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first-of-type()-it will select first element with or withou</a:t>
            </a:r>
            <a:r>
              <a:rPr lang="en-US" dirty="0" smtClean="0"/>
              <a:t>t parent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0977" y="1971948"/>
            <a:ext cx="4100920" cy="1385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last-of-type()-it will select last element with or withou</a:t>
            </a:r>
            <a:r>
              <a:rPr lang="en-US" dirty="0" smtClean="0"/>
              <a:t>t parent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7616" y="2468336"/>
            <a:ext cx="4757057" cy="194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empty – any empty tag without content without white space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5763" y="1971675"/>
            <a:ext cx="380047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not()- excepting that </a:t>
            </a:r>
            <a:r>
              <a:rPr lang="en-US" dirty="0" err="1" smtClean="0"/>
              <a:t>paritcular</a:t>
            </a:r>
            <a:r>
              <a:rPr lang="en-US" dirty="0" smtClean="0"/>
              <a:t> element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837" y="1999298"/>
            <a:ext cx="5411152" cy="216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Syntax</a:t>
            </a:r>
            <a:endParaRPr lang="en-US" sz="3600" b="1" dirty="0">
              <a:solidFill>
                <a:srgbClr val="0064B5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120" y="2708695"/>
            <a:ext cx="6596723" cy="2059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316947" y="837564"/>
            <a:ext cx="8160439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A CSS rule consists of a selector and a declaration block.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The selector points to the HTML element you want to style.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The declaration block contains one or more declarations separated by semicolons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</a:t>
            </a:r>
            <a:r>
              <a:rPr lang="en-US" dirty="0" err="1" smtClean="0"/>
              <a:t>lang</a:t>
            </a:r>
            <a:r>
              <a:rPr lang="en-US" dirty="0" smtClean="0"/>
              <a:t>()-targeting particular language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7557" y="2158637"/>
            <a:ext cx="57340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link(),hover(),active(),visited() – used for anchor tag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710" y="2011408"/>
            <a:ext cx="26289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target() – used for anchor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092" y="2283142"/>
            <a:ext cx="7649799" cy="226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focus() – forms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2025" y="2952750"/>
            <a:ext cx="26479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seudoClass:checked</a:t>
            </a:r>
            <a:r>
              <a:rPr lang="en-US" dirty="0" smtClean="0"/>
              <a:t>() – forms 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9759" y="2333080"/>
            <a:ext cx="37909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9819" y="3890964"/>
            <a:ext cx="36957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31528" y="2879272"/>
            <a:ext cx="44577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– enable() and disabled() forms 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9767" y="2482487"/>
            <a:ext cx="3786187" cy="1318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5139" y="2790146"/>
            <a:ext cx="34099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0134" y="4588056"/>
            <a:ext cx="30384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– required() and optional() forms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1111" y="2590528"/>
            <a:ext cx="29527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28510" y="2496367"/>
            <a:ext cx="32385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– in-range() and out-of-range() forms 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1890" y="2034133"/>
            <a:ext cx="3971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7245" y="1964464"/>
            <a:ext cx="29432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21408" y="4086770"/>
            <a:ext cx="38671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– </a:t>
            </a:r>
            <a:r>
              <a:rPr lang="en-US" dirty="0" smtClean="0"/>
              <a:t>read-only</a:t>
            </a:r>
            <a:r>
              <a:rPr lang="en-US" dirty="0" smtClean="0"/>
              <a:t>() and read-write() forms 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0239" y="2056855"/>
            <a:ext cx="42291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5667" y="1929902"/>
            <a:ext cx="27717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22486" y="3990158"/>
            <a:ext cx="296227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– valid() and invalid() forms 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9169" y="1997529"/>
            <a:ext cx="27527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9382" y="4282168"/>
            <a:ext cx="35528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7236" y="2131831"/>
            <a:ext cx="30861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9658" y="4274140"/>
            <a:ext cx="32861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Different Ways of Adding CSS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6947" y="837564"/>
            <a:ext cx="461440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/>
              <a:t>There are three ways of inserting a style sheet: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3251" y="1303153"/>
            <a:ext cx="9362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External CSS (in the head section)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Internal CSS (in the head section)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Inline CSS (inside an HTML element)</a:t>
            </a:r>
          </a:p>
          <a:p>
            <a:pPr marL="285750" indent="-285750">
              <a:lnSpc>
                <a:spcPct val="150000"/>
              </a:lnSpc>
            </a:pPr>
            <a:endParaRPr lang="en-US" b="1" u="sng" dirty="0"/>
          </a:p>
        </p:txBody>
      </p:sp>
      <p:sp>
        <p:nvSpPr>
          <p:cNvPr id="11" name="Rectangle 10"/>
          <p:cNvSpPr/>
          <p:nvPr/>
        </p:nvSpPr>
        <p:spPr>
          <a:xfrm>
            <a:off x="362193" y="2709264"/>
            <a:ext cx="1480277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External CSS 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316" y="3217986"/>
            <a:ext cx="9693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With an external style sheet, you can change the look of an entire website by changing just one file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517691" y="3674853"/>
            <a:ext cx="7901689" cy="245852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dk1"/>
                </a:solidFill>
              </a:rPr>
              <a:t>&lt;!DOCTYPE html&gt;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&lt;html&gt;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&lt;head&gt;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&lt;link </a:t>
            </a:r>
            <a:r>
              <a:rPr lang="en-US" sz="1600" dirty="0" err="1" smtClean="0">
                <a:solidFill>
                  <a:schemeClr val="dk1"/>
                </a:solidFill>
              </a:rPr>
              <a:t>rel</a:t>
            </a:r>
            <a:r>
              <a:rPr lang="en-US" sz="1600" dirty="0" smtClean="0">
                <a:solidFill>
                  <a:schemeClr val="dk1"/>
                </a:solidFill>
              </a:rPr>
              <a:t>="</a:t>
            </a:r>
            <a:r>
              <a:rPr lang="en-US" sz="1600" dirty="0" err="1" smtClean="0">
                <a:solidFill>
                  <a:schemeClr val="dk1"/>
                </a:solidFill>
              </a:rPr>
              <a:t>stylesheet</a:t>
            </a:r>
            <a:r>
              <a:rPr lang="en-US" sz="1600" dirty="0" smtClean="0">
                <a:solidFill>
                  <a:schemeClr val="dk1"/>
                </a:solidFill>
              </a:rPr>
              <a:t>" </a:t>
            </a:r>
            <a:r>
              <a:rPr lang="en-US" sz="1600" dirty="0" err="1" smtClean="0">
                <a:solidFill>
                  <a:schemeClr val="dk1"/>
                </a:solidFill>
              </a:rPr>
              <a:t>href</a:t>
            </a:r>
            <a:r>
              <a:rPr lang="en-US" sz="1600" dirty="0" smtClean="0">
                <a:solidFill>
                  <a:schemeClr val="dk1"/>
                </a:solidFill>
              </a:rPr>
              <a:t>="mystyle.css"&gt;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&lt;/head&gt;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&lt;body&gt;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/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&lt;/body&gt;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&lt;/html&gt;</a:t>
            </a:r>
            <a:endParaRPr lang="en-US" sz="1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– default() forms – </a:t>
            </a:r>
            <a:r>
              <a:rPr lang="en-US" dirty="0" err="1" smtClean="0"/>
              <a:t>checkbox,radio,select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9525" y="2414452"/>
            <a:ext cx="444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36798" y="2191703"/>
            <a:ext cx="34480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09526" y="3327899"/>
            <a:ext cx="27622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: – root() 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1602" y="2250349"/>
            <a:ext cx="539115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-Elements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743" y="1533524"/>
            <a:ext cx="8863829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–Elements – first-letter()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5925" y="1801971"/>
            <a:ext cx="6030006" cy="304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–Elements – first-line()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448" y="2397034"/>
            <a:ext cx="5964283" cy="301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–Elements – selection()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5291" y="2058216"/>
            <a:ext cx="8556172" cy="253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82193" y="4842919"/>
            <a:ext cx="27051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–Elements – selection()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563" y="2208439"/>
            <a:ext cx="10287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6888" y="3396208"/>
            <a:ext cx="32766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Box Modal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20407" y="1655808"/>
            <a:ext cx="7525059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4" y="661929"/>
            <a:ext cx="1088090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Height and Width </a:t>
            </a:r>
            <a:r>
              <a:rPr lang="en-US" dirty="0" smtClean="0"/>
              <a:t>- The CSS height and width properties are used to set the </a:t>
            </a:r>
            <a:r>
              <a:rPr lang="en-US" b="1" dirty="0" smtClean="0"/>
              <a:t>height and width of an element</a:t>
            </a:r>
            <a:r>
              <a:rPr lang="en-US" dirty="0" smtClean="0"/>
              <a:t>.</a:t>
            </a:r>
            <a:endParaRPr lang="en-US" b="1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Individual Sides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Property – Height &amp; Width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73296" y="1552757"/>
            <a:ext cx="3329693" cy="168215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div {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height: 100px;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 width: 500px;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 background-color: </a:t>
            </a:r>
            <a:r>
              <a:rPr lang="en-US" sz="1600" dirty="0" err="1" smtClean="0">
                <a:solidFill>
                  <a:schemeClr val="tx1"/>
                </a:solidFill>
              </a:rPr>
              <a:t>powderblue</a:t>
            </a:r>
            <a:r>
              <a:rPr lang="en-US" sz="1600" dirty="0" smtClean="0">
                <a:solidFill>
                  <a:schemeClr val="tx1"/>
                </a:solidFill>
              </a:rPr>
              <a:t>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}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078405" y="3597216"/>
            <a:ext cx="3433210" cy="158725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div {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height: 200px;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 width: 50%;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 background-color: </a:t>
            </a:r>
            <a:r>
              <a:rPr lang="en-US" sz="1600" dirty="0" err="1" smtClean="0">
                <a:solidFill>
                  <a:schemeClr val="tx1"/>
                </a:solidFill>
              </a:rPr>
              <a:t>powderblue</a:t>
            </a:r>
            <a:r>
              <a:rPr lang="en-US" sz="1600" dirty="0" smtClean="0">
                <a:solidFill>
                  <a:schemeClr val="tx1"/>
                </a:solidFill>
              </a:rPr>
              <a:t>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}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5436" y="1652139"/>
            <a:ext cx="5785719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ight Arrow 9"/>
          <p:cNvSpPr/>
          <p:nvPr/>
        </p:nvSpPr>
        <p:spPr>
          <a:xfrm>
            <a:off x="4873925" y="2216989"/>
            <a:ext cx="776377" cy="189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0558" y="3137514"/>
            <a:ext cx="5485322" cy="2265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4914182" y="4034287"/>
            <a:ext cx="776377" cy="189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5" y="661929"/>
            <a:ext cx="10157268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Borders</a:t>
            </a:r>
            <a:r>
              <a:rPr lang="en-US" dirty="0" smtClean="0"/>
              <a:t> - The CSS border properties allow you to specify the style, width, and color of an element's border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Border Style – dotted, dashed, solid, double -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Border Width -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Border Color –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Border Sides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Shorthand Border Property -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Rounded Borders -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Property - Border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5184579" y="1173193"/>
            <a:ext cx="3234801" cy="36231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p {border-style: solid;}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2309107" y="1604513"/>
            <a:ext cx="2392289" cy="31630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p {border-width: 5px;}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2297605" y="2061713"/>
            <a:ext cx="2392289" cy="31342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p {border-color: red;}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018020" y="2777707"/>
            <a:ext cx="3148539" cy="168215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 {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 border-top-style: dotted;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 border-right-style: solid;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border-bottom-style: dotted;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border-left-style: solid;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}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3623198" y="4896928"/>
            <a:ext cx="2958757" cy="31342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p {border: 5px solid red;}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2680043" y="5348376"/>
            <a:ext cx="2958757" cy="29042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p {border-radius: 5px;}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Different Ways of Adding CSS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3207" y="1156273"/>
            <a:ext cx="9693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An internal style sheet may be used if one single HTML page has a unique style.</a:t>
            </a:r>
          </a:p>
          <a:p>
            <a:r>
              <a:rPr lang="en-US" sz="1600" dirty="0" smtClean="0"/>
              <a:t>The internal style is defined inside the &lt;style&gt; element, inside the head section.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569450" y="1751161"/>
            <a:ext cx="10101426" cy="455474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dk1"/>
                </a:solidFill>
              </a:rPr>
              <a:t>&lt;html&gt;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&lt;head&gt;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&lt;style&gt;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body {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  background-color: linen;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}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h1 {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  color: maroon;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  margin-left: 40px;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}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&lt;/style&gt;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&lt;/head&gt;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&lt;body&gt;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&lt;h1&gt;This is a heading&lt;/h1&gt;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&lt;p&gt;This is a paragraph.&lt;/p&gt;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&lt;/body&gt;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>
                <a:solidFill>
                  <a:schemeClr val="dk1"/>
                </a:solidFill>
              </a:rPr>
              <a:t>&lt;/html&gt;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2835" y="661929"/>
            <a:ext cx="136274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err="1" smtClean="0"/>
              <a:t>Intenal</a:t>
            </a:r>
            <a:r>
              <a:rPr lang="en-US" b="1" u="sng" dirty="0" smtClean="0"/>
              <a:t> CSS :</a:t>
            </a: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5" y="661929"/>
            <a:ext cx="1015726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Padding </a:t>
            </a:r>
            <a:r>
              <a:rPr lang="en-US" dirty="0" smtClean="0"/>
              <a:t>- Padding is used to create space around an element's content, </a:t>
            </a:r>
            <a:r>
              <a:rPr lang="en-US" b="1" dirty="0" smtClean="0"/>
              <a:t>inside of any defined borders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Individual Sides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Shorthand Property -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Property - Padding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73296" y="1552757"/>
            <a:ext cx="3148539" cy="168215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div {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 padding-top: 50px;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padding-right: 30px;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padding-bottom: 50px;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padding-left: 80px;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}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21537" y="4068791"/>
            <a:ext cx="2958757" cy="123645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p { padding: 25px 50px 75px 100px; }</a:t>
            </a:r>
          </a:p>
          <a:p>
            <a:r>
              <a:rPr lang="en-IN" sz="1400" dirty="0" smtClean="0">
                <a:solidFill>
                  <a:schemeClr val="tx1"/>
                </a:solidFill>
              </a:rPr>
              <a:t>div{padding: 25px 50px;}</a:t>
            </a:r>
          </a:p>
          <a:p>
            <a:r>
              <a:rPr lang="en-IN" sz="1400" dirty="0" smtClean="0">
                <a:solidFill>
                  <a:schemeClr val="tx1"/>
                </a:solidFill>
              </a:rPr>
              <a:t>div {padding: 25px;}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5" y="661929"/>
            <a:ext cx="101572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Margins </a:t>
            </a:r>
            <a:r>
              <a:rPr lang="en-US" dirty="0" smtClean="0"/>
              <a:t>- Margins are used to create space around elements, </a:t>
            </a:r>
            <a:r>
              <a:rPr lang="en-US" b="1" dirty="0" smtClean="0"/>
              <a:t>outside of any defined borders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Individual Sides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Shorthand Property -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auto Value - set the margin property to auto to horizontally center the element within its container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Property - Margin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73296" y="1552757"/>
            <a:ext cx="3148539" cy="168215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 {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margin-top: 100px;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margin-bottom: 100px;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margin-right: 150px;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margin-left: 80px;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}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3045228" y="3663351"/>
            <a:ext cx="2958757" cy="31342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p {margin: 25px 50px 75px 100px;}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928880" y="4451229"/>
            <a:ext cx="2958757" cy="113868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div {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  width: 300px;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  margin: auto;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  border: 1px solid red;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}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4" y="661929"/>
            <a:ext cx="1081189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Colors </a:t>
            </a:r>
            <a:r>
              <a:rPr lang="en-US" dirty="0" smtClean="0"/>
              <a:t>- Colors are specified using predefined color names, or RGB, HEX, HSL, RGBA, HSLA values.</a:t>
            </a:r>
            <a:endParaRPr lang="en-US" b="1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Text Color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Border Color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Background Color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Color Values - </a:t>
            </a:r>
            <a:r>
              <a:rPr lang="en-US" sz="1600" dirty="0" smtClean="0"/>
              <a:t>In CSS, colors can also be specified using RGB values, HEX values, HSL values: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Properties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73296" y="1578638"/>
            <a:ext cx="4942832" cy="43994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&lt;h1 style="</a:t>
            </a:r>
            <a:r>
              <a:rPr lang="en-US" sz="1600" dirty="0" err="1" smtClean="0">
                <a:solidFill>
                  <a:schemeClr val="tx1"/>
                </a:solidFill>
              </a:rPr>
              <a:t>color:blue</a:t>
            </a:r>
            <a:r>
              <a:rPr lang="en-US" sz="1600" dirty="0" smtClean="0">
                <a:solidFill>
                  <a:schemeClr val="tx1"/>
                </a:solidFill>
              </a:rPr>
              <a:t>;"&gt;Hello World&lt;/h1&gt;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21537" y="4068791"/>
            <a:ext cx="5046350" cy="46870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&lt;h1 style="background-</a:t>
            </a:r>
            <a:r>
              <a:rPr lang="en-US" sz="1400" dirty="0" err="1" smtClean="0">
                <a:solidFill>
                  <a:schemeClr val="tx1"/>
                </a:solidFill>
              </a:rPr>
              <a:t>color:DodgerBlue</a:t>
            </a:r>
            <a:r>
              <a:rPr lang="en-US" sz="1400" dirty="0" smtClean="0">
                <a:solidFill>
                  <a:schemeClr val="tx1"/>
                </a:solidFill>
              </a:rPr>
              <a:t>;"&gt;Hello World&lt;/h1&gt;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53167" y="2800713"/>
            <a:ext cx="5023345" cy="43994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&lt;h1 style="border:2px solid Tomato;"&gt;Hello World&lt;/h1&gt;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27288" y="5213229"/>
            <a:ext cx="5046350" cy="104092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Tomato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rgb</a:t>
            </a:r>
            <a:r>
              <a:rPr lang="en-US" sz="1400" dirty="0" smtClean="0">
                <a:solidFill>
                  <a:schemeClr val="tx1"/>
                </a:solidFill>
              </a:rPr>
              <a:t>(255, 99, 71)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#ff6347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hsl</a:t>
            </a:r>
            <a:r>
              <a:rPr lang="en-US" sz="1400" dirty="0" smtClean="0">
                <a:solidFill>
                  <a:schemeClr val="tx1"/>
                </a:solidFill>
              </a:rPr>
              <a:t>(9, 100%, 64%)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4" y="661929"/>
            <a:ext cx="1081189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Backgrounds </a:t>
            </a:r>
            <a:r>
              <a:rPr lang="en-US" dirty="0" smtClean="0"/>
              <a:t>- CSS background properties are used to add background effects for elements.</a:t>
            </a:r>
            <a:endParaRPr lang="en-US" b="1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background-color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Background Image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Background-repeat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Background Shorthand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Property - Background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73296" y="1578638"/>
            <a:ext cx="4942832" cy="43994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 smtClean="0">
                <a:solidFill>
                  <a:schemeClr val="tx1"/>
                </a:solidFill>
              </a:rPr>
              <a:t>div { background-</a:t>
            </a:r>
            <a:r>
              <a:rPr lang="en-IN" sz="1600" dirty="0" err="1" smtClean="0">
                <a:solidFill>
                  <a:schemeClr val="tx1"/>
                </a:solidFill>
              </a:rPr>
              <a:t>color</a:t>
            </a:r>
            <a:r>
              <a:rPr lang="en-IN" sz="1600" dirty="0" smtClean="0">
                <a:solidFill>
                  <a:schemeClr val="tx1"/>
                </a:solidFill>
              </a:rPr>
              <a:t>: </a:t>
            </a:r>
            <a:r>
              <a:rPr lang="en-IN" sz="1600" dirty="0" err="1" smtClean="0">
                <a:solidFill>
                  <a:schemeClr val="tx1"/>
                </a:solidFill>
              </a:rPr>
              <a:t>lightblue</a:t>
            </a:r>
            <a:r>
              <a:rPr lang="en-IN" sz="1600" dirty="0" smtClean="0">
                <a:solidFill>
                  <a:schemeClr val="tx1"/>
                </a:solidFill>
              </a:rPr>
              <a:t>; }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38790" y="4071668"/>
            <a:ext cx="5046350" cy="106104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body {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background-image: </a:t>
            </a:r>
            <a:r>
              <a:rPr lang="en-US" sz="1600" dirty="0" err="1" smtClean="0">
                <a:solidFill>
                  <a:schemeClr val="tx1"/>
                </a:solidFill>
              </a:rPr>
              <a:t>url</a:t>
            </a:r>
            <a:r>
              <a:rPr lang="en-US" sz="1600" dirty="0" smtClean="0">
                <a:solidFill>
                  <a:schemeClr val="tx1"/>
                </a:solidFill>
              </a:rPr>
              <a:t>("img_tree.png");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  background-repeat: no-repeat;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Background-size:100px 200px;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Background-size:cover;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}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53167" y="2800713"/>
            <a:ext cx="5023345" cy="43994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 smtClean="0">
                <a:solidFill>
                  <a:schemeClr val="tx1"/>
                </a:solidFill>
              </a:rPr>
              <a:t>div {background-image: </a:t>
            </a:r>
            <a:r>
              <a:rPr lang="en-IN" sz="1600" dirty="0" err="1" smtClean="0">
                <a:solidFill>
                  <a:schemeClr val="tx1"/>
                </a:solidFill>
              </a:rPr>
              <a:t>url</a:t>
            </a:r>
            <a:r>
              <a:rPr lang="en-IN" sz="1600" dirty="0" smtClean="0">
                <a:solidFill>
                  <a:schemeClr val="tx1"/>
                </a:solidFill>
              </a:rPr>
              <a:t>("bgWallppr.jpg"); }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141665" y="5670434"/>
            <a:ext cx="5052101" cy="43994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 smtClean="0">
                <a:solidFill>
                  <a:schemeClr val="tx1"/>
                </a:solidFill>
              </a:rPr>
              <a:t>div {</a:t>
            </a:r>
            <a:r>
              <a:rPr lang="en-US" sz="1600" dirty="0" smtClean="0">
                <a:solidFill>
                  <a:schemeClr val="tx1"/>
                </a:solidFill>
              </a:rPr>
              <a:t>background: #</a:t>
            </a:r>
            <a:r>
              <a:rPr lang="en-US" sz="1600" dirty="0" err="1" smtClean="0">
                <a:solidFill>
                  <a:schemeClr val="tx1"/>
                </a:solidFill>
              </a:rPr>
              <a:t>ffffff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url</a:t>
            </a:r>
            <a:r>
              <a:rPr lang="en-US" sz="1600" dirty="0" smtClean="0">
                <a:solidFill>
                  <a:schemeClr val="tx1"/>
                </a:solidFill>
              </a:rPr>
              <a:t>("img_tree.png") no-repeat;</a:t>
            </a:r>
            <a:r>
              <a:rPr lang="en-IN" sz="1600" dirty="0" smtClean="0">
                <a:solidFill>
                  <a:schemeClr val="tx1"/>
                </a:solidFill>
              </a:rPr>
              <a:t>}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4" y="661929"/>
            <a:ext cx="10811891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Fonts </a:t>
            </a:r>
            <a:endParaRPr lang="en-US" b="1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font-family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font-style</a:t>
            </a: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font-weight</a:t>
            </a:r>
            <a:endParaRPr lang="en-IN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font-size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Property - Fonts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2139455" y="1164570"/>
            <a:ext cx="4942832" cy="40543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smtClean="0">
                <a:solidFill>
                  <a:schemeClr val="tx1"/>
                </a:solidFill>
              </a:rPr>
              <a:t>p {</a:t>
            </a:r>
            <a:r>
              <a:rPr lang="en-US" sz="1400" dirty="0" smtClean="0">
                <a:solidFill>
                  <a:schemeClr val="tx1"/>
                </a:solidFill>
              </a:rPr>
              <a:t>font-family: "Times New Roman", Times, serif</a:t>
            </a:r>
            <a:r>
              <a:rPr lang="en-IN" sz="1400" dirty="0" smtClean="0">
                <a:solidFill>
                  <a:schemeClr val="tx1"/>
                </a:solidFill>
              </a:rPr>
              <a:t>; 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2093446" y="1938071"/>
            <a:ext cx="5023345" cy="39106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smtClean="0">
                <a:solidFill>
                  <a:schemeClr val="tx1"/>
                </a:solidFill>
              </a:rPr>
              <a:t>p {font-style:  italic;}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2116450" y="2780584"/>
            <a:ext cx="5023345" cy="39106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smtClean="0">
                <a:solidFill>
                  <a:schemeClr val="tx1"/>
                </a:solidFill>
              </a:rPr>
              <a:t>p {font-weight: bold;}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2096322" y="3579965"/>
            <a:ext cx="5023345" cy="39106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smtClean="0">
                <a:solidFill>
                  <a:schemeClr val="tx1"/>
                </a:solidFill>
              </a:rPr>
              <a:t>p {font-size: 14px;}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4" y="661928"/>
            <a:ext cx="108118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Property - Text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3663" y="1062038"/>
            <a:ext cx="6924675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4" y="661928"/>
            <a:ext cx="108118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Property – Link Properties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7989" y="914400"/>
            <a:ext cx="8294913" cy="492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Text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Text-overflow</a:t>
            </a:r>
          </a:p>
          <a:p>
            <a:endParaRPr lang="en-IN" dirty="0" smtClean="0"/>
          </a:p>
          <a:p>
            <a:r>
              <a:rPr lang="en-IN" dirty="0" smtClean="0"/>
              <a:t>Word-wrap</a:t>
            </a:r>
          </a:p>
          <a:p>
            <a:endParaRPr lang="en-IN" dirty="0" smtClean="0"/>
          </a:p>
          <a:p>
            <a:r>
              <a:rPr lang="en-IN" dirty="0" smtClean="0"/>
              <a:t>Word-break</a:t>
            </a:r>
          </a:p>
          <a:p>
            <a:endParaRPr lang="en-IN" dirty="0" smtClean="0"/>
          </a:p>
          <a:p>
            <a:r>
              <a:rPr lang="en-IN" dirty="0" smtClean="0"/>
              <a:t>Writing-mode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text-</a:t>
            </a:r>
            <a:r>
              <a:rPr lang="en-IN" dirty="0" err="1" smtClean="0"/>
              <a:t>overflow:clip</a:t>
            </a:r>
            <a:endParaRPr lang="en-US" dirty="0"/>
          </a:p>
        </p:txBody>
      </p:sp>
      <p:pic>
        <p:nvPicPr>
          <p:cNvPr id="3789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7830" y="1968522"/>
            <a:ext cx="6074228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7454" y="2364378"/>
            <a:ext cx="4290740" cy="209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text-</a:t>
            </a:r>
            <a:r>
              <a:rPr lang="en-IN" dirty="0" err="1" smtClean="0"/>
              <a:t>overflow:ellipsis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16092" y="5669279"/>
            <a:ext cx="3437708" cy="507683"/>
          </a:xfrm>
        </p:spPr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327" y="1754505"/>
            <a:ext cx="6531428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3275" y="1916022"/>
            <a:ext cx="3948794" cy="201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Different Ways of Adding CSS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3207" y="1156273"/>
            <a:ext cx="9693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An inline style may be used to apply a unique style for a single element, to use inline styles, add the style attribute to the relevant element.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569449" y="1777042"/>
            <a:ext cx="10101426" cy="334704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>
                <a:solidFill>
                  <a:schemeClr val="dk1"/>
                </a:solidFill>
              </a:rPr>
              <a:t> &lt;!DOCTYPE html&gt;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&lt;html&gt;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&lt;body&gt;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/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&lt;h1 style="</a:t>
            </a:r>
            <a:r>
              <a:rPr lang="en-US" sz="1600" dirty="0" err="1" smtClean="0">
                <a:solidFill>
                  <a:schemeClr val="dk1"/>
                </a:solidFill>
              </a:rPr>
              <a:t>color:blue;text-align:center</a:t>
            </a:r>
            <a:r>
              <a:rPr lang="en-US" sz="1600" dirty="0" smtClean="0">
                <a:solidFill>
                  <a:schemeClr val="dk1"/>
                </a:solidFill>
              </a:rPr>
              <a:t>;"&gt;This is a heading&lt;/h1&gt;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&lt;p style="</a:t>
            </a:r>
            <a:r>
              <a:rPr lang="en-US" sz="1600" dirty="0" err="1" smtClean="0">
                <a:solidFill>
                  <a:schemeClr val="dk1"/>
                </a:solidFill>
              </a:rPr>
              <a:t>color:red</a:t>
            </a:r>
            <a:r>
              <a:rPr lang="en-US" sz="1600" dirty="0" smtClean="0">
                <a:solidFill>
                  <a:schemeClr val="dk1"/>
                </a:solidFill>
              </a:rPr>
              <a:t>;"&gt;This is a paragraph.&lt;/p&gt;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/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&lt;/body&gt;</a:t>
            </a:r>
            <a:br>
              <a:rPr lang="en-US" sz="1600" dirty="0" smtClean="0">
                <a:solidFill>
                  <a:schemeClr val="dk1"/>
                </a:solidFill>
              </a:rPr>
            </a:br>
            <a:r>
              <a:rPr lang="en-US" sz="1600" dirty="0" smtClean="0">
                <a:solidFill>
                  <a:schemeClr val="dk1"/>
                </a:solidFill>
              </a:rPr>
              <a:t>&lt;/html&gt; 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2835" y="661929"/>
            <a:ext cx="1229824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Inline CSS :</a:t>
            </a:r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Overflow:visible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9074" y="1786437"/>
            <a:ext cx="5276778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8127" y="1946093"/>
            <a:ext cx="4323942" cy="2220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Word-</a:t>
            </a:r>
            <a:r>
              <a:rPr lang="en-IN" dirty="0" err="1" smtClean="0"/>
              <a:t>wrap:break</a:t>
            </a:r>
            <a:r>
              <a:rPr lang="en-IN" dirty="0" smtClean="0"/>
              <a:t>-word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8075" y="1642745"/>
            <a:ext cx="9745273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Word-break</a:t>
            </a:r>
            <a:endParaRPr 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34380" y="1799499"/>
            <a:ext cx="8468313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Word-break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022" y="1757907"/>
            <a:ext cx="7262949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Property – Text overflow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45474" y="1789610"/>
            <a:ext cx="9196252" cy="445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4" y="661929"/>
            <a:ext cx="1081189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Float</a:t>
            </a:r>
            <a:r>
              <a:rPr lang="en-US" dirty="0" smtClean="0"/>
              <a:t> - The CSS float property specifies how an element should float.</a:t>
            </a:r>
            <a:endParaRPr lang="en-US" b="1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float: left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float: right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float: none</a:t>
            </a:r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Property - Float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578738" y="1639021"/>
            <a:ext cx="2587820" cy="70468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err="1" smtClean="0">
                <a:solidFill>
                  <a:schemeClr val="tx1"/>
                </a:solidFill>
              </a:rPr>
              <a:t>img</a:t>
            </a:r>
            <a:r>
              <a:rPr lang="en-IN" sz="1400" dirty="0" smtClean="0">
                <a:solidFill>
                  <a:schemeClr val="tx1"/>
                </a:solidFill>
              </a:rPr>
              <a:t> {</a:t>
            </a:r>
          </a:p>
          <a:p>
            <a:r>
              <a:rPr lang="en-IN" sz="1400" dirty="0" smtClean="0">
                <a:solidFill>
                  <a:schemeClr val="tx1"/>
                </a:solidFill>
              </a:rPr>
              <a:t> float: left; </a:t>
            </a:r>
          </a:p>
          <a:p>
            <a:r>
              <a:rPr lang="en-IN" sz="1400" dirty="0" smtClean="0">
                <a:solidFill>
                  <a:schemeClr val="tx1"/>
                </a:solidFill>
              </a:rPr>
              <a:t>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581613" y="2866483"/>
            <a:ext cx="2584946" cy="64698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err="1" smtClean="0">
                <a:solidFill>
                  <a:schemeClr val="tx1"/>
                </a:solidFill>
              </a:rPr>
              <a:t>img</a:t>
            </a:r>
            <a:r>
              <a:rPr lang="en-IN" sz="1400" dirty="0" smtClean="0">
                <a:solidFill>
                  <a:schemeClr val="tx1"/>
                </a:solidFill>
              </a:rPr>
              <a:t> {</a:t>
            </a:r>
            <a:br>
              <a:rPr lang="en-IN" sz="1400" dirty="0" smtClean="0">
                <a:solidFill>
                  <a:schemeClr val="tx1"/>
                </a:solidFill>
              </a:rPr>
            </a:br>
            <a:r>
              <a:rPr lang="en-IN" sz="1400" dirty="0" smtClean="0">
                <a:solidFill>
                  <a:schemeClr val="tx1"/>
                </a:solidFill>
              </a:rPr>
              <a:t>  float: right;</a:t>
            </a:r>
            <a:br>
              <a:rPr lang="en-IN" sz="1400" dirty="0" smtClean="0">
                <a:solidFill>
                  <a:schemeClr val="tx1"/>
                </a:solidFill>
              </a:rPr>
            </a:br>
            <a:r>
              <a:rPr lang="en-IN" sz="1400" dirty="0" smtClean="0">
                <a:solidFill>
                  <a:schemeClr val="tx1"/>
                </a:solidFill>
              </a:rPr>
              <a:t>}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5835" y="1491448"/>
            <a:ext cx="7003784" cy="97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5304" y="2716104"/>
            <a:ext cx="6999768" cy="92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69149" y="3856522"/>
            <a:ext cx="6892307" cy="150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1538704" y="4217367"/>
            <a:ext cx="2584946" cy="75412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err="1" smtClean="0">
                <a:solidFill>
                  <a:schemeClr val="tx1"/>
                </a:solidFill>
              </a:rPr>
              <a:t>img</a:t>
            </a:r>
            <a:r>
              <a:rPr lang="en-IN" sz="1400" dirty="0" smtClean="0">
                <a:solidFill>
                  <a:schemeClr val="tx1"/>
                </a:solidFill>
              </a:rPr>
              <a:t> {</a:t>
            </a:r>
            <a:br>
              <a:rPr lang="en-IN" sz="1400" dirty="0" smtClean="0">
                <a:solidFill>
                  <a:schemeClr val="tx1"/>
                </a:solidFill>
              </a:rPr>
            </a:br>
            <a:r>
              <a:rPr lang="en-IN" sz="1400" dirty="0" smtClean="0">
                <a:solidFill>
                  <a:schemeClr val="tx1"/>
                </a:solidFill>
              </a:rPr>
              <a:t>  float: none;</a:t>
            </a:r>
            <a:br>
              <a:rPr lang="en-IN" sz="1400" dirty="0" smtClean="0">
                <a:solidFill>
                  <a:schemeClr val="tx1"/>
                </a:solidFill>
              </a:rPr>
            </a:br>
            <a:r>
              <a:rPr lang="en-IN" sz="1400" dirty="0" smtClean="0">
                <a:solidFill>
                  <a:schemeClr val="tx1"/>
                </a:solidFill>
              </a:rPr>
              <a:t>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4412202" y="1917577"/>
            <a:ext cx="443883" cy="142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404802" y="3108665"/>
            <a:ext cx="443883" cy="142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387048" y="4493581"/>
            <a:ext cx="443883" cy="142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98128" y="1411550"/>
            <a:ext cx="7031115" cy="1118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998128" y="2698812"/>
            <a:ext cx="7039992" cy="985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98128" y="3808520"/>
            <a:ext cx="7057748" cy="1447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4" y="661929"/>
            <a:ext cx="1081189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Navigation</a:t>
            </a:r>
            <a:r>
              <a:rPr lang="en-US" dirty="0" smtClean="0"/>
              <a:t> – It will help the user to navigate to the different page of the application easily.</a:t>
            </a:r>
            <a:endParaRPr lang="en-US" b="1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Simple Navigation bar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Vertical Navigation Bar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</a:pPr>
            <a:endParaRPr lang="en-IN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– Navigation using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690217" y="1544131"/>
            <a:ext cx="3657496" cy="130258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dirty="0" smtClean="0">
                <a:solidFill>
                  <a:schemeClr val="tx1"/>
                </a:solidFill>
              </a:rPr>
              <a:t>&lt;ul&gt;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 href=“home.html"&gt;Home&lt;/a&gt;&lt;/li&gt;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 href=“news.html"&gt;News&lt;/a&gt;&lt;/li&gt;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 href="contact.html"&gt;Contact&lt;/a&gt;&lt;/li&gt;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 href="about.html"&gt;About&lt;/a&gt;&lt;/li&gt;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&lt;/ul&gt;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4937288" y="1572886"/>
            <a:ext cx="2377911" cy="128245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 smtClean="0">
                <a:solidFill>
                  <a:schemeClr val="tx1"/>
                </a:solidFill>
              </a:rPr>
              <a:t>ul {</a:t>
            </a:r>
            <a:br>
              <a:rPr lang="pl-PL" sz="1400" dirty="0" smtClean="0">
                <a:solidFill>
                  <a:schemeClr val="tx1"/>
                </a:solidFill>
              </a:rPr>
            </a:br>
            <a:r>
              <a:rPr lang="pl-PL" sz="1400" dirty="0" smtClean="0">
                <a:solidFill>
                  <a:schemeClr val="tx1"/>
                </a:solidFill>
              </a:rPr>
              <a:t>  list-style-type: none;</a:t>
            </a:r>
            <a:br>
              <a:rPr lang="pl-PL" sz="1400" dirty="0" smtClean="0">
                <a:solidFill>
                  <a:schemeClr val="tx1"/>
                </a:solidFill>
              </a:rPr>
            </a:br>
            <a:r>
              <a:rPr lang="pl-PL" sz="1400" dirty="0" smtClean="0">
                <a:solidFill>
                  <a:schemeClr val="tx1"/>
                </a:solidFill>
              </a:rPr>
              <a:t>  margin: 0;</a:t>
            </a:r>
            <a:br>
              <a:rPr lang="pl-PL" sz="1400" dirty="0" smtClean="0">
                <a:solidFill>
                  <a:schemeClr val="tx1"/>
                </a:solidFill>
              </a:rPr>
            </a:br>
            <a:r>
              <a:rPr lang="pl-PL" sz="1400" dirty="0" smtClean="0">
                <a:solidFill>
                  <a:schemeClr val="tx1"/>
                </a:solidFill>
              </a:rPr>
              <a:t>  padding: 0;</a:t>
            </a:r>
            <a:br>
              <a:rPr lang="pl-PL" sz="1400" dirty="0" smtClean="0">
                <a:solidFill>
                  <a:schemeClr val="tx1"/>
                </a:solidFill>
              </a:rPr>
            </a:br>
            <a:r>
              <a:rPr lang="pl-PL" sz="1400" dirty="0" smtClean="0">
                <a:solidFill>
                  <a:schemeClr val="tx1"/>
                </a:solidFill>
              </a:rPr>
              <a:t>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4520241" y="2009955"/>
            <a:ext cx="258792" cy="27604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453867" y="1552755"/>
            <a:ext cx="3234906" cy="1337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 18"/>
          <p:cNvSpPr/>
          <p:nvPr/>
        </p:nvSpPr>
        <p:spPr>
          <a:xfrm>
            <a:off x="7988060" y="2035833"/>
            <a:ext cx="276045" cy="23291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95395" y="1685836"/>
            <a:ext cx="233362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678714" y="3680607"/>
            <a:ext cx="3657496" cy="223711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dirty="0" smtClean="0">
                <a:solidFill>
                  <a:schemeClr val="tx1"/>
                </a:solidFill>
              </a:rPr>
              <a:t>&lt;ul&gt;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 href=“home.html"&gt;Home&lt;/a&gt;&lt;/li&gt;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 href=“news.html"&gt;News&lt;/a&gt;&lt;/li&gt;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 href="contact.html"&gt;Contact&lt;/a&gt;&lt;/li&gt;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 href="about.html"&gt;About&lt;/a&gt;&lt;/li&gt;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&lt;/ul&gt;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4934412" y="3674853"/>
            <a:ext cx="2855241" cy="222561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200" dirty="0" smtClean="0">
                <a:solidFill>
                  <a:schemeClr val="tx1"/>
                </a:solidFill>
              </a:rPr>
              <a:t>ul {</a:t>
            </a:r>
            <a:br>
              <a:rPr lang="pl-PL" sz="1200" dirty="0" smtClean="0">
                <a:solidFill>
                  <a:schemeClr val="tx1"/>
                </a:solidFill>
              </a:rPr>
            </a:br>
            <a:r>
              <a:rPr lang="pl-PL" sz="1200" dirty="0" smtClean="0">
                <a:solidFill>
                  <a:schemeClr val="tx1"/>
                </a:solidFill>
              </a:rPr>
              <a:t>  list-style-type: none;</a:t>
            </a:r>
            <a:br>
              <a:rPr lang="pl-PL" sz="1200" dirty="0" smtClean="0">
                <a:solidFill>
                  <a:schemeClr val="tx1"/>
                </a:solidFill>
              </a:rPr>
            </a:br>
            <a:r>
              <a:rPr lang="pl-PL" sz="1200" dirty="0" smtClean="0">
                <a:solidFill>
                  <a:schemeClr val="tx1"/>
                </a:solidFill>
              </a:rPr>
              <a:t>  margin: 0; width: 200px; </a:t>
            </a:r>
            <a:br>
              <a:rPr lang="pl-PL" sz="1200" dirty="0" smtClean="0">
                <a:solidFill>
                  <a:schemeClr val="tx1"/>
                </a:solidFill>
              </a:rPr>
            </a:br>
            <a:r>
              <a:rPr lang="pl-PL" sz="1200" dirty="0" smtClean="0">
                <a:solidFill>
                  <a:schemeClr val="tx1"/>
                </a:solidFill>
              </a:rPr>
              <a:t>  padding: 0; background-color: #f1f1f1; </a:t>
            </a:r>
            <a:br>
              <a:rPr lang="pl-PL" sz="1200" dirty="0" smtClean="0">
                <a:solidFill>
                  <a:schemeClr val="tx1"/>
                </a:solidFill>
              </a:rPr>
            </a:br>
            <a:r>
              <a:rPr lang="pl-PL" sz="1200" dirty="0" smtClean="0">
                <a:solidFill>
                  <a:schemeClr val="tx1"/>
                </a:solidFill>
              </a:rPr>
              <a:t>}</a:t>
            </a:r>
            <a:endParaRPr lang="en-IN" sz="1200" dirty="0" smtClean="0">
              <a:solidFill>
                <a:schemeClr val="tx1"/>
              </a:solidFill>
            </a:endParaRPr>
          </a:p>
          <a:p>
            <a:r>
              <a:rPr lang="en-US" sz="1200" dirty="0" err="1" smtClean="0">
                <a:solidFill>
                  <a:schemeClr val="tx1"/>
                </a:solidFill>
              </a:rPr>
              <a:t>li</a:t>
            </a:r>
            <a:r>
              <a:rPr lang="en-US" sz="1200" dirty="0" smtClean="0">
                <a:solidFill>
                  <a:schemeClr val="tx1"/>
                </a:solidFill>
              </a:rPr>
              <a:t> a {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  display: block;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  color: #000;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  padding: 8px 16px;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  text-decoration: none;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Plus 21"/>
          <p:cNvSpPr/>
          <p:nvPr/>
        </p:nvSpPr>
        <p:spPr>
          <a:xfrm>
            <a:off x="4500112" y="4586378"/>
            <a:ext cx="258792" cy="27604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qual 22"/>
          <p:cNvSpPr/>
          <p:nvPr/>
        </p:nvSpPr>
        <p:spPr>
          <a:xfrm>
            <a:off x="8028317" y="4664015"/>
            <a:ext cx="276045" cy="23291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6415" y="3813325"/>
            <a:ext cx="24574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8442365" y="3654724"/>
            <a:ext cx="3234906" cy="2211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4" y="661929"/>
            <a:ext cx="1081189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Horizontal Navigation bar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I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lnSpc>
                <a:spcPct val="150000"/>
              </a:lnSpc>
            </a:pPr>
            <a:endParaRPr lang="en-IN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CSS – Navigation using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465930" y="1337097"/>
            <a:ext cx="3657496" cy="315726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dirty="0" smtClean="0">
                <a:solidFill>
                  <a:schemeClr val="tx1"/>
                </a:solidFill>
              </a:rPr>
              <a:t>&lt;ul&gt;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 class="active" href=“home.html"&gt;Home&lt;/a&gt;&lt;/li&gt;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 href=“news.html"&gt;News&lt;/a&gt;&lt;/li&gt;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 href="contact.html"&gt;Contact&lt;/a&gt;&lt;/li&gt;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  &lt;li&gt;&lt;a href="about.html"&gt;About&lt;/a&gt;&lt;/li&gt;</a:t>
            </a:r>
            <a:br>
              <a:rPr lang="it-IT" sz="1400" dirty="0" smtClean="0">
                <a:solidFill>
                  <a:schemeClr val="tx1"/>
                </a:solidFill>
              </a:rPr>
            </a:br>
            <a:r>
              <a:rPr lang="it-IT" sz="1400" dirty="0" smtClean="0">
                <a:solidFill>
                  <a:schemeClr val="tx1"/>
                </a:solidFill>
              </a:rPr>
              <a:t>&lt;/ul&gt;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4364966" y="2898475"/>
            <a:ext cx="258792" cy="27604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522878" y="2406771"/>
            <a:ext cx="3234906" cy="1337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 18"/>
          <p:cNvSpPr/>
          <p:nvPr/>
        </p:nvSpPr>
        <p:spPr>
          <a:xfrm>
            <a:off x="7901796" y="2863969"/>
            <a:ext cx="276045" cy="23291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06016ED-72BE-418C-807D-52DC06FF490C}"/>
              </a:ext>
            </a:extLst>
          </p:cNvPr>
          <p:cNvSpPr/>
          <p:nvPr/>
        </p:nvSpPr>
        <p:spPr>
          <a:xfrm>
            <a:off x="4865400" y="914400"/>
            <a:ext cx="2855241" cy="499469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200" dirty="0" smtClean="0">
                <a:solidFill>
                  <a:schemeClr val="tx1"/>
                </a:solidFill>
              </a:rPr>
              <a:t>ul {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  list-style-type: none;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  margin: 0;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  padding: 0;</a:t>
            </a:r>
          </a:p>
          <a:p>
            <a:r>
              <a:rPr lang="en-IN" sz="1200" dirty="0" smtClean="0">
                <a:solidFill>
                  <a:schemeClr val="tx1"/>
                </a:solidFill>
              </a:rPr>
              <a:t>  </a:t>
            </a:r>
            <a:r>
              <a:rPr lang="pl-PL" sz="1200" dirty="0" smtClean="0">
                <a:solidFill>
                  <a:schemeClr val="tx1"/>
                </a:solidFill>
              </a:rPr>
              <a:t>background-color: #E7E9EB;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}</a:t>
            </a:r>
          </a:p>
          <a:p>
            <a:endParaRPr lang="pl-PL" sz="1200" dirty="0" smtClean="0">
              <a:solidFill>
                <a:schemeClr val="tx1"/>
              </a:solidFill>
            </a:endParaRPr>
          </a:p>
          <a:p>
            <a:r>
              <a:rPr lang="pl-PL" sz="1200" dirty="0" smtClean="0">
                <a:solidFill>
                  <a:schemeClr val="tx1"/>
                </a:solidFill>
              </a:rPr>
              <a:t>li {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  float: left;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}</a:t>
            </a:r>
          </a:p>
          <a:p>
            <a:endParaRPr lang="pl-PL" sz="1200" dirty="0" smtClean="0">
              <a:solidFill>
                <a:schemeClr val="tx1"/>
              </a:solidFill>
            </a:endParaRPr>
          </a:p>
          <a:p>
            <a:r>
              <a:rPr lang="pl-PL" sz="1200" dirty="0" smtClean="0">
                <a:solidFill>
                  <a:schemeClr val="tx1"/>
                </a:solidFill>
              </a:rPr>
              <a:t>li a {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  display: block;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  color: black;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  text-align: center;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  padding: 14px 16px;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  text-decoration: none;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}</a:t>
            </a:r>
          </a:p>
          <a:p>
            <a:endParaRPr lang="pl-PL" sz="1200" dirty="0" smtClean="0">
              <a:solidFill>
                <a:schemeClr val="tx1"/>
              </a:solidFill>
            </a:endParaRPr>
          </a:p>
          <a:p>
            <a:r>
              <a:rPr lang="pl-PL" sz="1200" dirty="0" smtClean="0">
                <a:solidFill>
                  <a:schemeClr val="tx1"/>
                </a:solidFill>
              </a:rPr>
              <a:t>li a:hover {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  background-color: #04AA6D;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}</a:t>
            </a:r>
          </a:p>
          <a:p>
            <a:endParaRPr lang="pl-PL" sz="1200" dirty="0" smtClean="0">
              <a:solidFill>
                <a:schemeClr val="tx1"/>
              </a:solidFill>
            </a:endParaRPr>
          </a:p>
          <a:p>
            <a:r>
              <a:rPr lang="pl-PL" sz="1200" dirty="0" smtClean="0">
                <a:solidFill>
                  <a:schemeClr val="tx1"/>
                </a:solidFill>
              </a:rPr>
              <a:t>.active {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  background-color: #04AA6D;</a:t>
            </a:r>
          </a:p>
          <a:p>
            <a:r>
              <a:rPr lang="pl-PL" sz="1200" dirty="0" smtClean="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4503" y="2685621"/>
            <a:ext cx="3193301" cy="60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CSS – Position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939131"/>
            <a:ext cx="68580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 box and grid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3851" y="1828800"/>
            <a:ext cx="9692640" cy="412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Order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45063" y="1825625"/>
            <a:ext cx="6701874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flexbox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60725" y="1899671"/>
            <a:ext cx="601027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5120" y="1833154"/>
            <a:ext cx="515112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FlexBoX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4954" y="1913234"/>
            <a:ext cx="10515600" cy="245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6492" y="1721122"/>
            <a:ext cx="5752616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6925" y="1601424"/>
            <a:ext cx="5434149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383" y="1767425"/>
            <a:ext cx="10515600" cy="3919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Box sizing – without border box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66367" y="2060916"/>
            <a:ext cx="3666444" cy="3947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8561" y="1528354"/>
            <a:ext cx="529072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Box sizing – border-box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93062" y="1867989"/>
            <a:ext cx="306092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4330" y="1541417"/>
            <a:ext cx="5956663" cy="442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Media query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0561" y="2271826"/>
            <a:ext cx="3352800" cy="177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3485" y="2103121"/>
            <a:ext cx="3657600" cy="195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98739" y="1649299"/>
            <a:ext cx="10944770" cy="450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33450" y="2310606"/>
            <a:ext cx="103251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1744300"/>
            <a:ext cx="1039177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Comment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9098" y="1577431"/>
            <a:ext cx="8643542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1728788"/>
            <a:ext cx="1039177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975" y="1771650"/>
            <a:ext cx="103060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7263" y="1771650"/>
            <a:ext cx="1027747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1762125"/>
            <a:ext cx="1033462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" y="1771650"/>
            <a:ext cx="102870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163" y="1781175"/>
            <a:ext cx="103536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7263" y="1795463"/>
            <a:ext cx="1027747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2025" y="1781175"/>
            <a:ext cx="1026795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163" y="1762125"/>
            <a:ext cx="10353675" cy="386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CSS Gradient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3925" y="1752600"/>
            <a:ext cx="103441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8449</TotalTime>
  <Words>1204</Words>
  <Application>Microsoft Office PowerPoint</Application>
  <PresentationFormat>Custom</PresentationFormat>
  <Paragraphs>369</Paragraphs>
  <Slides>102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CSS Order</vt:lpstr>
      <vt:lpstr>CSS Comment</vt:lpstr>
      <vt:lpstr>Slide 10</vt:lpstr>
      <vt:lpstr>Slide 11</vt:lpstr>
      <vt:lpstr>Slide 12</vt:lpstr>
      <vt:lpstr>Advanced CSS Selector</vt:lpstr>
      <vt:lpstr>Combinators – Descendant Selector</vt:lpstr>
      <vt:lpstr>Combinators – Direct Child Selector</vt:lpstr>
      <vt:lpstr>Combinators – Adjacent Sibling Selector</vt:lpstr>
      <vt:lpstr>Combinators – General Sibling Selectors</vt:lpstr>
      <vt:lpstr>Advanced CSS Selector</vt:lpstr>
      <vt:lpstr>A[attr] – targeting attribute </vt:lpstr>
      <vt:lpstr>A[attr=val] – matching value</vt:lpstr>
      <vt:lpstr>A[attr=^val] – should start with this value</vt:lpstr>
      <vt:lpstr>A[attr=|val] – value should have hypen after that</vt:lpstr>
      <vt:lpstr>A[attr=$val] – value end with this value</vt:lpstr>
      <vt:lpstr>A[attr=*val] – match with value anywhere</vt:lpstr>
      <vt:lpstr>A[attr=~val] – similar like * but space should be there between word</vt:lpstr>
      <vt:lpstr>Pseudo Classes</vt:lpstr>
      <vt:lpstr>PseudoClass:first-child</vt:lpstr>
      <vt:lpstr>PseudoClass:last-child</vt:lpstr>
      <vt:lpstr>PseudoClass:nth-child()-to target element in sequence</vt:lpstr>
      <vt:lpstr>PseudoClass:nth-last-child()-to target element from last in sequence</vt:lpstr>
      <vt:lpstr>PseudoClass: nth-of-type() – any type but it will concentrate on particular element </vt:lpstr>
      <vt:lpstr>PseudoClass: nth-of-type() – without child as well it will target</vt:lpstr>
      <vt:lpstr>PseudoClass: nth-last-of-type() – without child as well it will target</vt:lpstr>
      <vt:lpstr>PseudoClass: only-child() - only that particular child only (only one child)</vt:lpstr>
      <vt:lpstr>PseudoClass: only-of-type()- only that particular tag one time is there but other tag we can have it</vt:lpstr>
      <vt:lpstr>PseudoClass: first-of-type()-it will select first element with or without parent</vt:lpstr>
      <vt:lpstr>PseudoClass: last-of-type()-it will select last element with or without parent</vt:lpstr>
      <vt:lpstr>PseudoClass: empty – any empty tag without content without white space</vt:lpstr>
      <vt:lpstr>PseudoClass: not()- excepting that paritcular element</vt:lpstr>
      <vt:lpstr>PseudoClass: lang()-targeting particular language</vt:lpstr>
      <vt:lpstr>PseudoClass: link(),hover(),active(),visited() – used for anchor tag</vt:lpstr>
      <vt:lpstr>PseudoClass: target() – used for anchor</vt:lpstr>
      <vt:lpstr>PseudoClass: focus() – forms </vt:lpstr>
      <vt:lpstr>PseudoClass:checked() – forms </vt:lpstr>
      <vt:lpstr>PseudoClass: – enable() and disabled() forms </vt:lpstr>
      <vt:lpstr>PseudoClass: – required() and optional() forms </vt:lpstr>
      <vt:lpstr>PseudoClass: – in-range() and out-of-range() forms </vt:lpstr>
      <vt:lpstr>PseudoClass: – read-only() and read-write() forms </vt:lpstr>
      <vt:lpstr>PseudoClass: – valid() and invalid() forms </vt:lpstr>
      <vt:lpstr>PseudoClass: – default() forms – checkbox,radio,select </vt:lpstr>
      <vt:lpstr>PseudoClass: – root() </vt:lpstr>
      <vt:lpstr>Pseudo -Elements</vt:lpstr>
      <vt:lpstr>Pseudo –Elements – first-letter()</vt:lpstr>
      <vt:lpstr>Pseudo –Elements – first-line()</vt:lpstr>
      <vt:lpstr>Pseudo –Elements – selection()</vt:lpstr>
      <vt:lpstr>Pseudo –Elements – selection()</vt:lpstr>
      <vt:lpstr>Box Modal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Text Effects</vt:lpstr>
      <vt:lpstr>text-overflow:clip</vt:lpstr>
      <vt:lpstr>text-overflow:ellipsis</vt:lpstr>
      <vt:lpstr>Overflow:visible</vt:lpstr>
      <vt:lpstr>Word-wrap:break-word</vt:lpstr>
      <vt:lpstr>Word-break</vt:lpstr>
      <vt:lpstr>Word-break</vt:lpstr>
      <vt:lpstr>CSS Property – Text overflow</vt:lpstr>
      <vt:lpstr>Slide 75</vt:lpstr>
      <vt:lpstr>Slide 76</vt:lpstr>
      <vt:lpstr>Slide 77</vt:lpstr>
      <vt:lpstr>CSS – Position </vt:lpstr>
      <vt:lpstr>Flex box and grid</vt:lpstr>
      <vt:lpstr>flexbox</vt:lpstr>
      <vt:lpstr>FlexBoX</vt:lpstr>
      <vt:lpstr>Grid</vt:lpstr>
      <vt:lpstr>Grid</vt:lpstr>
      <vt:lpstr>Box sizing – without border box</vt:lpstr>
      <vt:lpstr>Box sizing – border-box</vt:lpstr>
      <vt:lpstr>Media query</vt:lpstr>
      <vt:lpstr>CSS Gradient</vt:lpstr>
      <vt:lpstr>CSS Gradient</vt:lpstr>
      <vt:lpstr>CSS Gradient</vt:lpstr>
      <vt:lpstr>CSS Gradient</vt:lpstr>
      <vt:lpstr>CSS Gradient</vt:lpstr>
      <vt:lpstr>CSS Gradient</vt:lpstr>
      <vt:lpstr>CSS Gradient</vt:lpstr>
      <vt:lpstr>CSS Gradient</vt:lpstr>
      <vt:lpstr>CSS Gradient</vt:lpstr>
      <vt:lpstr>CSS Gradient</vt:lpstr>
      <vt:lpstr>CSS Gradient</vt:lpstr>
      <vt:lpstr>CSS Gradient</vt:lpstr>
      <vt:lpstr>CSS Gradient</vt:lpstr>
      <vt:lpstr>CSS Gradient</vt:lpstr>
      <vt:lpstr>CSS Gradient</vt:lpstr>
      <vt:lpstr>CSS Gradient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Sengottuvelu Dhayalan</dc:creator>
  <cp:lastModifiedBy>Salman</cp:lastModifiedBy>
  <cp:revision>429</cp:revision>
  <dcterms:created xsi:type="dcterms:W3CDTF">2021-03-13T13:53:48Z</dcterms:created>
  <dcterms:modified xsi:type="dcterms:W3CDTF">2022-06-27T13:08:45Z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TECHMAHINDRA\SD51259</vt:lpwstr>
  </property>
  <property fmtid="{D5CDD505-2E9C-101B-9397-08002B2CF9AE}" pid="4" name="DLPManualFileClassificationLastModificationDate">
    <vt:lpwstr>1615644541</vt:lpwstr>
  </property>
  <property fmtid="{D5CDD505-2E9C-101B-9397-08002B2CF9AE}" pid="5" name="DLPManualFileClassificationVersion">
    <vt:lpwstr>11.6.0.76</vt:lpwstr>
  </property>
</Properties>
</file>